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8"/>
  </p:notesMasterIdLst>
  <p:handoutMasterIdLst>
    <p:handoutMasterId r:id="rId89"/>
  </p:handoutMasterIdLst>
  <p:sldIdLst>
    <p:sldId id="895" r:id="rId2"/>
    <p:sldId id="939" r:id="rId3"/>
    <p:sldId id="1358" r:id="rId4"/>
    <p:sldId id="1335" r:id="rId5"/>
    <p:sldId id="1224" r:id="rId6"/>
    <p:sldId id="1477" r:id="rId7"/>
    <p:sldId id="1476" r:id="rId8"/>
    <p:sldId id="1229" r:id="rId9"/>
    <p:sldId id="1484" r:id="rId10"/>
    <p:sldId id="1485" r:id="rId11"/>
    <p:sldId id="1486" r:id="rId12"/>
    <p:sldId id="1487" r:id="rId13"/>
    <p:sldId id="1285" r:id="rId14"/>
    <p:sldId id="1342" r:id="rId15"/>
    <p:sldId id="1230" r:id="rId16"/>
    <p:sldId id="1344" r:id="rId17"/>
    <p:sldId id="1231" r:id="rId18"/>
    <p:sldId id="1437" r:id="rId19"/>
    <p:sldId id="1404" r:id="rId20"/>
    <p:sldId id="1407" r:id="rId21"/>
    <p:sldId id="1409" r:id="rId22"/>
    <p:sldId id="1411" r:id="rId23"/>
    <p:sldId id="1410" r:id="rId24"/>
    <p:sldId id="1440" r:id="rId25"/>
    <p:sldId id="1444" r:id="rId26"/>
    <p:sldId id="1445" r:id="rId27"/>
    <p:sldId id="1488" r:id="rId28"/>
    <p:sldId id="1009" r:id="rId29"/>
    <p:sldId id="1403" r:id="rId30"/>
    <p:sldId id="1284" r:id="rId31"/>
    <p:sldId id="1212" r:id="rId32"/>
    <p:sldId id="1241" r:id="rId33"/>
    <p:sldId id="1242" r:id="rId34"/>
    <p:sldId id="1244" r:id="rId35"/>
    <p:sldId id="1205" r:id="rId36"/>
    <p:sldId id="1298" r:id="rId37"/>
    <p:sldId id="1339" r:id="rId38"/>
    <p:sldId id="1397" r:id="rId39"/>
    <p:sldId id="1398" r:id="rId40"/>
    <p:sldId id="1399" r:id="rId41"/>
    <p:sldId id="1396" r:id="rId42"/>
    <p:sldId id="1341" r:id="rId43"/>
    <p:sldId id="1356" r:id="rId44"/>
    <p:sldId id="1272" r:id="rId45"/>
    <p:sldId id="1240" r:id="rId46"/>
    <p:sldId id="1479" r:id="rId47"/>
    <p:sldId id="1478" r:id="rId48"/>
    <p:sldId id="1470" r:id="rId49"/>
    <p:sldId id="1489" r:id="rId50"/>
    <p:sldId id="1469" r:id="rId51"/>
    <p:sldId id="1474" r:id="rId52"/>
    <p:sldId id="1471" r:id="rId53"/>
    <p:sldId id="1472" r:id="rId54"/>
    <p:sldId id="1424" r:id="rId55"/>
    <p:sldId id="1423" r:id="rId56"/>
    <p:sldId id="1473" r:id="rId57"/>
    <p:sldId id="1475" r:id="rId58"/>
    <p:sldId id="1402" r:id="rId59"/>
    <p:sldId id="1314" r:id="rId60"/>
    <p:sldId id="1316" r:id="rId61"/>
    <p:sldId id="1384" r:id="rId62"/>
    <p:sldId id="1324" r:id="rId63"/>
    <p:sldId id="1385" r:id="rId64"/>
    <p:sldId id="1386" r:id="rId65"/>
    <p:sldId id="1325" r:id="rId66"/>
    <p:sldId id="1390" r:id="rId67"/>
    <p:sldId id="1391" r:id="rId68"/>
    <p:sldId id="1392" r:id="rId69"/>
    <p:sldId id="1393" r:id="rId70"/>
    <p:sldId id="1480" r:id="rId71"/>
    <p:sldId id="1394" r:id="rId72"/>
    <p:sldId id="1395" r:id="rId73"/>
    <p:sldId id="1333" r:id="rId74"/>
    <p:sldId id="1360" r:id="rId75"/>
    <p:sldId id="1482" r:id="rId76"/>
    <p:sldId id="1481" r:id="rId77"/>
    <p:sldId id="1380" r:id="rId78"/>
    <p:sldId id="1361" r:id="rId79"/>
    <p:sldId id="1381" r:id="rId80"/>
    <p:sldId id="1362" r:id="rId81"/>
    <p:sldId id="1365" r:id="rId82"/>
    <p:sldId id="1483" r:id="rId83"/>
    <p:sldId id="1491" r:id="rId84"/>
    <p:sldId id="1490" r:id="rId85"/>
    <p:sldId id="1436" r:id="rId86"/>
    <p:sldId id="1270" r:id="rId8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285"/>
            <p14:sldId id="1342"/>
            <p14:sldId id="1230"/>
            <p14:sldId id="1344"/>
            <p14:sldId id="1231"/>
            <p14:sldId id="1437"/>
            <p14:sldId id="1404"/>
            <p14:sldId id="1407"/>
            <p14:sldId id="1409"/>
            <p14:sldId id="1411"/>
            <p14:sldId id="1410"/>
            <p14:sldId id="1440"/>
            <p14:sldId id="1444"/>
            <p14:sldId id="1445"/>
            <p14:sldId id="1488"/>
            <p14:sldId id="1009"/>
            <p14:sldId id="1403"/>
            <p14:sldId id="1284"/>
            <p14:sldId id="1212"/>
            <p14:sldId id="1241"/>
            <p14:sldId id="1242"/>
            <p14:sldId id="1244"/>
            <p14:sldId id="1205"/>
            <p14:sldId id="1298"/>
            <p14:sldId id="1339"/>
            <p14:sldId id="1397"/>
            <p14:sldId id="1398"/>
            <p14:sldId id="1399"/>
            <p14:sldId id="1396"/>
            <p14:sldId id="1341"/>
            <p14:sldId id="1356"/>
            <p14:sldId id="1272"/>
            <p14:sldId id="1240"/>
            <p14:sldId id="1479"/>
            <p14:sldId id="1478"/>
            <p14:sldId id="1470"/>
            <p14:sldId id="1489"/>
            <p14:sldId id="1469"/>
            <p14:sldId id="1474"/>
            <p14:sldId id="1471"/>
            <p14:sldId id="1472"/>
            <p14:sldId id="1424"/>
            <p14:sldId id="1423"/>
            <p14:sldId id="1473"/>
            <p14:sldId id="1475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360"/>
            <p14:sldId id="1482"/>
            <p14:sldId id="1481"/>
            <p14:sldId id="1380"/>
            <p14:sldId id="1361"/>
            <p14:sldId id="1381"/>
            <p14:sldId id="1362"/>
            <p14:sldId id="1365"/>
            <p14:sldId id="1483"/>
            <p14:sldId id="1491"/>
            <p14:sldId id="1490"/>
            <p14:sldId id="1436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E9"/>
    <a:srgbClr val="FB8E20"/>
    <a:srgbClr val="9E60B8"/>
    <a:srgbClr val="0DC2F7"/>
    <a:srgbClr val="1778B8"/>
    <a:srgbClr val="B04432"/>
    <a:srgbClr val="36544F"/>
    <a:srgbClr val="3E729D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9"/>
    <p:restoredTop sz="96911" autoAdjust="0"/>
  </p:normalViewPr>
  <p:slideViewPr>
    <p:cSldViewPr snapToGrid="0" snapToObjects="1">
      <p:cViewPr>
        <p:scale>
          <a:sx n="147" d="100"/>
          <a:sy n="147" d="100"/>
        </p:scale>
        <p:origin x="240" y="12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08.08.23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08.08.23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flanze, Blume, Blütenblatt, Kräuterpflanze enthält.&#10;&#10;Automatisch generierte Beschreibung">
            <a:extLst>
              <a:ext uri="{FF2B5EF4-FFF2-40B4-BE49-F238E27FC236}">
                <a16:creationId xmlns:a16="http://schemas.microsoft.com/office/drawing/2014/main" id="{16AD9F34-8321-17BC-7360-704256D88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" t="-3462" r="91" b="4987"/>
          <a:stretch/>
        </p:blipFill>
        <p:spPr>
          <a:xfrm>
            <a:off x="0" y="-315681"/>
            <a:ext cx="9162596" cy="56393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3935" y="-93597"/>
            <a:ext cx="9154725" cy="4644429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004224" y="644170"/>
            <a:ext cx="6258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Entwickler.de</a:t>
            </a:r>
            <a:r>
              <a:rPr lang="de-DE" sz="1050" spc="60" dirty="0">
                <a:solidFill>
                  <a:srgbClr val="D4EBE9"/>
                </a:solidFill>
              </a:rPr>
              <a:t> | 09. August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3675017" y="219235"/>
            <a:ext cx="5332364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entwicklerde-nextjs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-499" y="3863971"/>
            <a:ext cx="913612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Schritt-für-Schritt am Beispiel </a:t>
            </a:r>
            <a:r>
              <a:rPr lang="de-DE" sz="32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2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233224" y="1606232"/>
            <a:ext cx="4479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8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9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0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Problem: </a:t>
            </a:r>
            <a:r>
              <a:rPr lang="de-DE" sz="2000" b="0" dirty="0">
                <a:solidFill>
                  <a:srgbClr val="36544F"/>
                </a:solidFill>
              </a:rPr>
              <a:t>Dafür braucht es Infrastruktur (Server, </a:t>
            </a:r>
            <a:r>
              <a:rPr lang="de-DE" sz="2000" b="0" dirty="0" err="1">
                <a:solidFill>
                  <a:srgbClr val="36544F"/>
                </a:solidFill>
              </a:rPr>
              <a:t>Build</a:t>
            </a:r>
            <a:r>
              <a:rPr lang="de-DE" sz="2000" b="0" dirty="0">
                <a:solidFill>
                  <a:srgbClr val="36544F"/>
                </a:solidFill>
              </a:rPr>
              <a:t>, Bundling, ...)</a:t>
            </a:r>
          </a:p>
          <a:p>
            <a:pPr marL="0" indent="0" algn="ctr">
              <a:buNone/>
            </a:pPr>
            <a:r>
              <a:rPr lang="de-DE" sz="2400" b="0" dirty="0">
                <a:solidFill>
                  <a:srgbClr val="9E60B8"/>
                </a:solidFill>
              </a:rPr>
              <a:t>👉 </a:t>
            </a:r>
            <a:r>
              <a:rPr lang="de-DE" sz="2400" dirty="0">
                <a:solidFill>
                  <a:srgbClr val="9E60B8"/>
                </a:solidFill>
              </a:rPr>
              <a:t>Deswegen "</a:t>
            </a:r>
            <a:r>
              <a:rPr lang="de-DE" sz="2400" dirty="0" err="1">
                <a:solidFill>
                  <a:srgbClr val="9E60B8"/>
                </a:solidFill>
              </a:rPr>
              <a:t>Fullstack</a:t>
            </a:r>
            <a:r>
              <a:rPr lang="de-DE" sz="2400" dirty="0">
                <a:solidFill>
                  <a:srgbClr val="9E60B8"/>
                </a:solidFill>
              </a:rPr>
              <a:t>-Framework"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915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interaktiv sein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i="1" dirty="0"/>
              <a:t>Server</a:t>
            </a:r>
            <a:r>
              <a:rPr lang="de-DE" dirty="0"/>
              <a:t> oder im </a:t>
            </a:r>
            <a:r>
              <a:rPr lang="de-DE" i="1" dirty="0" err="1"/>
              <a:t>Build</a:t>
            </a:r>
            <a:r>
              <a:rPr lang="de-DE" i="1" dirty="0"/>
              <a:t>-Prozess</a:t>
            </a:r>
            <a:r>
              <a:rPr lang="de-DE" dirty="0"/>
              <a:t>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i="1" dirty="0"/>
              <a:t>Server</a:t>
            </a:r>
            <a:r>
              <a:rPr lang="de-DE" dirty="0"/>
              <a:t> oder im </a:t>
            </a:r>
            <a:r>
              <a:rPr lang="de-DE" i="1" dirty="0" err="1"/>
              <a:t>Build</a:t>
            </a:r>
            <a:r>
              <a:rPr lang="de-DE" i="1" dirty="0"/>
              <a:t>-Prozess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3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beers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beerId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"Page" und "</a:t>
            </a:r>
            <a:r>
              <a:rPr lang="de-DE" sz="1000" dirty="0" err="1">
                <a:solidFill>
                  <a:srgbClr val="36544F"/>
                </a:solidFill>
              </a:rPr>
              <a:t>RatingList</a:t>
            </a:r>
            <a:r>
              <a:rPr lang="de-DE" sz="1000" dirty="0">
                <a:solidFill>
                  <a:srgbClr val="36544F"/>
                </a:solidFill>
              </a:rPr>
              <a:t>" gibt es im Source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RatingForm</a:t>
            </a:r>
            <a:r>
              <a:rPr lang="de-DE" sz="1000" dirty="0">
                <a:solidFill>
                  <a:srgbClr val="36544F"/>
                </a:solidFill>
              </a:rPr>
              <a:t> ist aber vorhanden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8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35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01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Layout- und Landing-Page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71BB1F-FFC0-A725-5490-764FD9D5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5295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40F73E-744F-4ED7-9361-6634357A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5905500" cy="2413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FC58B1B-D187-B28A-6141-37424F9B2360}"/>
              </a:ext>
            </a:extLst>
          </p:cNvPr>
          <p:cNvSpPr/>
          <p:nvPr/>
        </p:nvSpPr>
        <p:spPr>
          <a:xfrm>
            <a:off x="1428206" y="2571750"/>
            <a:ext cx="2995748" cy="1190353"/>
          </a:xfrm>
          <a:prstGeom prst="rect">
            <a:avLst/>
          </a:prstGeom>
          <a:solidFill>
            <a:srgbClr val="D4EB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441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66C914-7475-F773-EFDC-1EB2F71D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6388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96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9E60B8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6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710580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anzeigen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Beer-Page mit DB und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Queries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db-queries.ts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 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Aufrufen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bzw. 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D3C55DF-3A89-318A-521F-E60FB9B9CEF1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B25997-5D76-C90F-EEBD-586397BFBF7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Data </a:t>
            </a:r>
            <a:r>
              <a:rPr lang="de-DE" dirty="0" err="1"/>
              <a:t>Fetching</a:t>
            </a:r>
            <a:r>
              <a:rPr lang="de-DE" dirty="0"/>
              <a:t> mit Suspense</a:t>
            </a:r>
          </a:p>
          <a:p>
            <a:pPr marL="0" indent="0">
              <a:buNone/>
            </a:pPr>
            <a:endParaRPr lang="de-DE" dirty="0"/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896136" y="1555617"/>
            <a:ext cx="75292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fetchShops</a:t>
            </a:r>
            <a:r>
              <a:rPr lang="de-DE" sz="1200" b="1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props.shopsPromise</a:t>
            </a:r>
            <a:r>
              <a:rPr lang="de-DE" sz="1200" b="1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shops.map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587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Data </a:t>
            </a:r>
            <a:r>
              <a:rPr lang="de-DE" dirty="0" err="1"/>
              <a:t>Fetching</a:t>
            </a:r>
            <a:r>
              <a:rPr lang="de-DE" dirty="0"/>
              <a:t> mit Suspense</a:t>
            </a:r>
          </a:p>
          <a:p>
            <a:pPr marL="0" indent="0">
              <a:buNone/>
            </a:pPr>
            <a:endParaRPr lang="de-DE" dirty="0"/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896136" y="1555617"/>
            <a:ext cx="75292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B04432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3D8166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fetchShops</a:t>
            </a:r>
            <a:r>
              <a:rPr lang="de-DE" sz="1200" dirty="0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props.shopsPromise</a:t>
            </a:r>
            <a:r>
              <a:rPr lang="de-DE" sz="1200" dirty="0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shops.map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 ... )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BeerDetails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shopsPromise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fetchShops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props.beer.id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&lt;Beer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  <a:endParaRPr lang="de-DE" sz="1200" dirty="0">
              <a:solidFill>
                <a:srgbClr val="36544F"/>
              </a:solidFill>
              <a:effectLst/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LoadingIndicator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</a:t>
            </a:r>
            <a:r>
              <a:rPr lang="de-DE" sz="1200" b="1" dirty="0">
                <a:solidFill>
                  <a:srgbClr val="3D816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endParaRPr lang="de-DE" sz="1200" b="1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1847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62A66A-062E-DB77-1065-6E053C7B6762}"/>
              </a:ext>
            </a:extLst>
          </p:cNvPr>
          <p:cNvSpPr/>
          <p:nvPr/>
        </p:nvSpPr>
        <p:spPr>
          <a:xfrm>
            <a:off x="520147" y="4090055"/>
            <a:ext cx="2153312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postId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endParaRPr lang="de-DE" sz="10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88E99C5-50C4-E55D-4ACE-D71922799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043" y="977668"/>
            <a:ext cx="3271327" cy="283204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10449" y="942220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6759343" y="1907100"/>
            <a:ext cx="1481016" cy="19549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712415" y="1188554"/>
            <a:ext cx="2684249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7336716" y="1687857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238112" y="3579727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8853CCC-88B8-19A4-4898-FD706C5FC475}"/>
              </a:ext>
            </a:extLst>
          </p:cNvPr>
          <p:cNvSpPr/>
          <p:nvPr/>
        </p:nvSpPr>
        <p:spPr>
          <a:xfrm>
            <a:off x="6759342" y="2134215"/>
            <a:ext cx="1481016" cy="153510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199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Suspense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von </a:t>
            </a:r>
            <a:r>
              <a:rPr lang="de-DE" sz="1000" b="1" dirty="0" err="1">
                <a:solidFill>
                  <a:srgbClr val="36544F"/>
                </a:solidFill>
              </a:rPr>
              <a:t>loadShops</a:t>
            </a:r>
            <a:r>
              <a:rPr lang="de-DE" sz="1000" b="1" dirty="0">
                <a:solidFill>
                  <a:srgbClr val="36544F"/>
                </a:solidFill>
              </a:rPr>
              <a:t> verlangsamen ([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in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 einführen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57817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40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müssen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747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491450" y="2434134"/>
            <a:ext cx="7270810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OrderByButton</a:t>
            </a:r>
            <a:r>
              <a:rPr lang="de-DE" sz="1000" b="1" dirty="0">
                <a:solidFill>
                  <a:srgbClr val="36544F"/>
                </a:solidFill>
              </a:rPr>
              <a:t> Komponente 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6: Ein Formular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91450" y="2434134"/>
            <a:ext cx="7270810" cy="1369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Beispiel: GET Endpunkt implementieren 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 </a:t>
            </a:r>
            <a:r>
              <a:rPr lang="de-DE" sz="1000" b="1" dirty="0" err="1">
                <a:solidFill>
                  <a:srgbClr val="36544F"/>
                </a:solidFill>
              </a:rPr>
              <a:t>onSave</a:t>
            </a:r>
            <a:r>
              <a:rPr lang="de-DE" sz="1000" b="1" dirty="0">
                <a:solidFill>
                  <a:srgbClr val="36544F"/>
                </a:solidFill>
              </a:rPr>
              <a:t> implementieren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mit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(Body: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AddRatingRequestBody</a:t>
            </a:r>
            <a:r>
              <a:rPr lang="de-DE" sz="1000" dirty="0">
                <a:solidFill>
                  <a:srgbClr val="000000"/>
                </a:solidFill>
                <a:latin typeface="MonoLisa" panose="020B0509030204060204" pitchFamily="49" charset="0"/>
              </a:rPr>
              <a:t>)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UI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Möglichkeit sind </a:t>
            </a:r>
            <a:r>
              <a:rPr lang="de-DE" dirty="0">
                <a:solidFill>
                  <a:srgbClr val="3E729D"/>
                </a:solidFill>
              </a:rPr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UI (statt Daten) zurückliefert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0D0A15C-89FE-5720-F036-A3440065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5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</a:t>
            </a:r>
            <a:r>
              <a:rPr lang="de-DE" dirty="0" err="1"/>
              <a:t>Mutations</a:t>
            </a:r>
            <a:r>
              <a:rPr lang="de-DE" dirty="0"/>
              <a:t> mit Form-Status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Achtung: </a:t>
            </a:r>
            <a:r>
              <a:rPr lang="de-DE" b="0" dirty="0" err="1">
                <a:solidFill>
                  <a:srgbClr val="36544F"/>
                </a:solidFill>
              </a:rPr>
              <a:t>useFormStatus</a:t>
            </a:r>
            <a:r>
              <a:rPr lang="de-DE" b="0" dirty="0">
                <a:solidFill>
                  <a:srgbClr val="36544F"/>
                </a:solidFill>
              </a:rPr>
              <a:t> ist noch experimental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85535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8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API ist sehr nah an der heutigen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aber </a:t>
            </a:r>
            <a:r>
              <a:rPr lang="de-DE" sz="2100" dirty="0"/>
              <a:t>mitunter große Architektur-Unterschiede!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33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ist "</a:t>
            </a:r>
            <a:r>
              <a:rPr lang="de-DE" dirty="0" err="1"/>
              <a:t>battery-included</a:t>
            </a:r>
            <a:r>
              <a:rPr lang="de-DE" dirty="0"/>
              <a:t>" Framework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"</a:t>
            </a:r>
            <a:r>
              <a:rPr lang="de-DE" dirty="0" err="1">
                <a:solidFill>
                  <a:srgbClr val="36544F"/>
                </a:solidFill>
              </a:rPr>
              <a:t>Battery-included</a:t>
            </a:r>
            <a:r>
              <a:rPr lang="de-DE" dirty="0">
                <a:solidFill>
                  <a:srgbClr val="36544F"/>
                </a:solidFill>
              </a:rPr>
              <a:t>": Routing,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, Data </a:t>
            </a:r>
            <a:r>
              <a:rPr lang="de-DE" dirty="0" err="1">
                <a:solidFill>
                  <a:srgbClr val="36544F"/>
                </a:solidFill>
              </a:rPr>
              <a:t>Fetching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Eigene Cache-Lösung ist sehr "speziell"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Offen: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was ist mit Testen?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wie sieht ein Migrationspfad aus?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Man muss die Probleme haben, die das Framework löst!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267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viele Bibliotheken, die typische Probleme lösen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Router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Data </a:t>
            </a:r>
            <a:r>
              <a:rPr lang="de-DE" sz="2100" b="0" dirty="0" err="1">
                <a:solidFill>
                  <a:srgbClr val="36544F"/>
                </a:solidFill>
              </a:rPr>
              <a:t>Fetching</a:t>
            </a: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entwicklerde-nextjs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2441</Words>
  <Application>Microsoft Macintosh PowerPoint</Application>
  <PresentationFormat>Bildschirmpräsentation (16:9)</PresentationFormat>
  <Paragraphs>542</Paragraphs>
  <Slides>86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6" baseType="lpstr">
      <vt:lpstr>Arial</vt:lpstr>
      <vt:lpstr>Calibri</vt:lpstr>
      <vt:lpstr>Calibri Light</vt:lpstr>
      <vt:lpstr>MonoLisa</vt:lpstr>
      <vt:lpstr>Montserrat</vt:lpstr>
      <vt:lpstr>Source Code Pro</vt:lpstr>
      <vt:lpstr>Source Code Pro Light</vt:lpstr>
      <vt:lpstr>Source Code Pro Medium</vt:lpstr>
      <vt:lpstr>Source Sans Pro</vt:lpstr>
      <vt:lpstr>Office-Design</vt:lpstr>
      <vt:lpstr>Entwickler.de | 09. August 2023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Architektur-vision</vt:lpstr>
      <vt:lpstr>Architektur-vision</vt:lpstr>
      <vt:lpstr>Architektur-vision</vt:lpstr>
      <vt:lpstr>Architektur-vision</vt:lpstr>
      <vt:lpstr>PowerPoint-Präsentation</vt:lpstr>
      <vt:lpstr>21. 12. 2020</vt:lpstr>
      <vt:lpstr>Server Components</vt:lpstr>
      <vt:lpstr>Server Components</vt:lpstr>
      <vt:lpstr>Arten von Komponenten</vt:lpstr>
      <vt:lpstr>Arten von Komponenten</vt:lpstr>
      <vt:lpstr>Drei Arten von Komponenten</vt:lpstr>
      <vt:lpstr>Drei Arten von Komponenten</vt:lpstr>
      <vt:lpstr>Drei Arten von Komponenten</vt:lpstr>
      <vt:lpstr>PowerPoint-Präsentation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PowerPoint-Präsentation</vt:lpstr>
      <vt:lpstr>Daten laden</vt:lpstr>
      <vt:lpstr>Daten laden</vt:lpstr>
      <vt:lpstr>Daten laden</vt:lpstr>
      <vt:lpstr>Server Components</vt:lpstr>
      <vt:lpstr>Server Components</vt:lpstr>
      <vt:lpstr>PowerPoint-Präsentation</vt:lpstr>
      <vt:lpstr>PowerPoint-Präsentation</vt:lpstr>
      <vt:lpstr>suspense</vt:lpstr>
      <vt:lpstr>suspense</vt:lpstr>
      <vt:lpstr>Suspense</vt:lpstr>
      <vt:lpstr>Suspense</vt:lpstr>
      <vt:lpstr>suspense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Mutations</vt:lpstr>
      <vt:lpstr>Mutations</vt:lpstr>
      <vt:lpstr>Mutations</vt:lpstr>
      <vt:lpstr>suspense</vt:lpstr>
      <vt:lpstr>Mutations</vt:lpstr>
      <vt:lpstr>suspense</vt:lpstr>
      <vt:lpstr>PowerPoint-Präsentation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1177</cp:revision>
  <cp:lastPrinted>2019-09-04T14:49:47Z</cp:lastPrinted>
  <dcterms:created xsi:type="dcterms:W3CDTF">2016-03-28T15:59:53Z</dcterms:created>
  <dcterms:modified xsi:type="dcterms:W3CDTF">2023-08-08T15:31:31Z</dcterms:modified>
</cp:coreProperties>
</file>